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6</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8192"/>
            <a:ext cx="11485848" cy="1753235"/>
          </a:xfrm>
        </p:spPr>
        <p:txBody>
          <a:bodyPr/>
          <a:lstStyle/>
          <a:p>
            <a:pPr indent="609600" hangingPunct="0">
              <a:spcAft>
                <a:spcPts val="0"/>
              </a:spcAft>
              <a:tabLst>
                <a:tab pos="4050665" algn="l"/>
                <a:tab pos="7021195" algn="l"/>
                <a:tab pos="963168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plan to make New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Year of the Snake is a great time to think about yours. Try to find your talents and come up with new ways to solve problems. Just as the snake sheds its skin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let the past go and welcome new chances to grow.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350999"/>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考查连词辨析。句意：如果你打算许下新年愿望，蛇年是一个思考愿望的好时机。</a:t>
            </a:r>
            <a:r>
              <a:rPr lang="en-US" altLang="zh-CN" b="1">
                <a:solidFill>
                  <a:srgbClr val="FF0000"/>
                </a:solidFill>
                <a:latin typeface="Times New Roman" panose="02020603050405020304" pitchFamily="18" charset="0"/>
                <a:ea typeface="宋体" panose="02010600030101010101" pitchFamily="2" charset="-122"/>
              </a:rPr>
              <a:t>although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b="1">
                <a:solidFill>
                  <a:srgbClr val="FF0000"/>
                </a:solidFill>
                <a:latin typeface="Times New Roman" panose="02020603050405020304" pitchFamily="18" charset="0"/>
                <a:ea typeface="宋体" panose="02010600030101010101" pitchFamily="2" charset="-122"/>
              </a:rPr>
              <a:t>so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a:solidFill>
                  <a:srgbClr val="FF0000"/>
                </a:solidFill>
                <a:latin typeface="Times New Roman" panose="02020603050405020304" pitchFamily="18" charset="0"/>
                <a:ea typeface="宋体" panose="02010600030101010101" pitchFamily="2" charset="-122"/>
              </a:rPr>
              <a:t>if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如果。根据</a:t>
            </a:r>
            <a:r>
              <a:rPr lang="en-US" altLang="zh-CN" b="1">
                <a:solidFill>
                  <a:srgbClr val="FF0000"/>
                </a:solidFill>
                <a:latin typeface="Times New Roman" panose="02020603050405020304" pitchFamily="18" charset="0"/>
                <a:ea typeface="宋体" panose="02010600030101010101" pitchFamily="2" charset="-122"/>
              </a:rPr>
              <a: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you plan to make New Year’s wish, the Year of Snake is a great time to think about yours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可知，此处是条件假设，应用</a:t>
            </a:r>
            <a:r>
              <a:rPr lang="en-US" altLang="zh-CN" b="1">
                <a:solidFill>
                  <a:srgbClr val="FF0000"/>
                </a:solidFill>
                <a:latin typeface="Times New Roman" panose="02020603050405020304" pitchFamily="18" charset="0"/>
                <a:ea typeface="宋体" panose="02010600030101010101" pitchFamily="2" charset="-122"/>
              </a:rPr>
              <a:t>if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引导条件状语从句。故选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278041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48225" algn="l"/>
                <a:tab pos="861504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Although	B. So	C. If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7933" y="2906919"/>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2096"/>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we start this Year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 let’s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changeable,wise,and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full of hope. I hope this year helps us get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dreams, makes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friendships and family relationships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stronger,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lives with happiness and good future. Have a wonderful Year of the Snake!</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8329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考查形容词比较级辨析。句意：希望这一年让我们离梦想更近。</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closer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更近的；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warmer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更温暖的；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clearer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更清晰的。</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get closer to</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FFFF"/>
                  </a:solidFill>
                </a:uFill>
                <a:latin typeface="+mn-ea"/>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更接近</a:t>
            </a:r>
            <a:r>
              <a:rPr lang="en-US" altLang="zh-CN" b="1" u="wavy" dirty="0">
                <a:solidFill>
                  <a:srgbClr val="FF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FFFF"/>
                  </a:solidFill>
                </a:uFill>
                <a:latin typeface="+mn-ea"/>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，是固定搭配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26240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851852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closer	B. warmer	C. clearer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7933" y="3388908"/>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we start this Year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 let’s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changeable,wise,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full of hope. I hope this year helps us get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dreams, makes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friendships and family relationships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stronger,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lives with happiness and good future. Have a wonderful Year of the Snake!</a:t>
            </a:r>
            <a:endParaRPr lang="en-US"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886597"/>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lgn="l" eaLnBrk="1" hangingPunct="1">
              <a:spcBef>
                <a:spcPct val="0"/>
              </a:spcBef>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考查动词辨析。句意：并用幸福和美好的未来充实我们的生活。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充满；</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describe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fill</a:t>
            </a:r>
            <a:r>
              <a:rPr lang="en-US" altLang="zh-CN"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smtClean="0">
                <a:solidFill>
                  <a:srgbClr val="FF0000"/>
                </a:solidFill>
                <a:uFill>
                  <a:solidFill>
                    <a:srgbClr val="00B0F0"/>
                  </a:solidFill>
                </a:uFill>
                <a:latin typeface="+mj-ea"/>
                <a:ea typeface="+mj-ea"/>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充满</a:t>
            </a:r>
            <a:r>
              <a:rPr lang="en-US" altLang="zh-CN"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dirty="0" smtClean="0">
                <a:solidFill>
                  <a:srgbClr val="FF0000"/>
                </a:solidFill>
                <a:uFill>
                  <a:solidFill>
                    <a:srgbClr val="00B0F0"/>
                  </a:solidFill>
                </a:uFill>
                <a:latin typeface="+mj-ea"/>
                <a:ea typeface="+mj-ea"/>
                <a:cs typeface="Times New Roman" panose="02020603050405020304" pitchFamily="18" charset="0"/>
              </a:rPr>
              <a:t>”</a:t>
            </a:r>
            <a:r>
              <a:rPr lang="zh-CN" altLang="zh-CN"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，是固定搭配。</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fill</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短语的被动结构是</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filled</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被充满</a:t>
            </a:r>
            <a:r>
              <a:rPr lang="en-US" altLang="zh-CN" b="1" dirty="0">
                <a:solidFill>
                  <a:srgbClr val="00B0F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B0F0"/>
                </a:solidFill>
                <a:latin typeface="+mn-ea"/>
                <a:cs typeface="Times New Roman" panose="02020603050405020304" pitchFamily="18" charset="0"/>
              </a:rPr>
              <a:t>”</a:t>
            </a:r>
            <a:r>
              <a:rPr lang="zh-CN"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endParaRPr>
          </a:p>
          <a:p>
            <a:pPr lvl="0" algn="l" eaLnBrk="1" hangingPunct="1">
              <a:spcBef>
                <a:spcPct val="0"/>
              </a:spcBef>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31601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851852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joins	B. fills	C. describes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86750" y="3442517"/>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pic>
        <p:nvPicPr>
          <p:cNvPr id="6" name="箭头右.eps" descr="id:2147488036;FounderCES"/>
          <p:cNvPicPr/>
          <p:nvPr/>
        </p:nvPicPr>
        <p:blipFill>
          <a:blip r:embed="rId1"/>
          <a:stretch>
            <a:fillRect/>
          </a:stretch>
        </p:blipFill>
        <p:spPr>
          <a:xfrm flipH="1">
            <a:off x="10631710" y="5013176"/>
            <a:ext cx="360040" cy="3215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4830"/>
            <a:ext cx="11485848" cy="2862322"/>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介绍了蛇在中国文化中的象征意义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以及蛇年象征给人们带来的智慧以及介绍了蛇年的庆祝活动和美好愿望。中国的生肖文化是中国传统民俗文化的重要组成部分</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反映了各民族的风俗习惯、思维模式、道德观念、审美情趣等。生肖文化深深地影响着人们的生活。阅读短文可以培养学生的语言能力和民族文化意识。</a:t>
            </a:r>
            <a:endParaRPr lang="zh-CN" altLang="en-US" dirty="0"/>
          </a:p>
        </p:txBody>
      </p:sp>
      <p:pic>
        <p:nvPicPr>
          <p:cNvPr id="3" name="素养考向.eps" descr="id:2147488043;FounderCES"/>
          <p:cNvPicPr/>
          <p:nvPr/>
        </p:nvPicPr>
        <p:blipFill>
          <a:blip r:embed="rId1"/>
          <a:stretch>
            <a:fillRect/>
          </a:stretch>
        </p:blipFill>
        <p:spPr>
          <a:xfrm>
            <a:off x="391796" y="2097430"/>
            <a:ext cx="1958994" cy="38391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86786"/>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介绍了蛇在中国文化中的象征意义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蛇年也象征给人们带来的智慧以及介绍了蛇年的庆祝活动和美好愿望。</a:t>
            </a:r>
            <a:endParaRPr lang="zh-CN" altLang="en-US" dirty="0"/>
          </a:p>
        </p:txBody>
      </p:sp>
      <p:pic>
        <p:nvPicPr>
          <p:cNvPr id="3" name="语篇导航-DA.eps" descr="id:2147486385;FounderCES"/>
          <p:cNvPicPr/>
          <p:nvPr/>
        </p:nvPicPr>
        <p:blipFill>
          <a:blip r:embed="rId1"/>
          <a:stretch>
            <a:fillRect/>
          </a:stretch>
        </p:blipFill>
        <p:spPr>
          <a:xfrm>
            <a:off x="577736" y="2672853"/>
            <a:ext cx="1917070" cy="468115"/>
          </a:xfrm>
          <a:prstGeom prst="rect">
            <a:avLst/>
          </a:prstGeom>
        </p:spPr>
      </p:pic>
      <p:pic>
        <p:nvPicPr>
          <p:cNvPr id="4" name="图片 3"/>
          <p:cNvPicPr>
            <a:picLocks noChangeAspect="1"/>
          </p:cNvPicPr>
          <p:nvPr/>
        </p:nvPicPr>
        <p:blipFill>
          <a:blip r:embed="rId2"/>
          <a:stretch>
            <a:fillRect/>
          </a:stretch>
        </p:blipFill>
        <p:spPr>
          <a:xfrm>
            <a:off x="710526" y="1268760"/>
            <a:ext cx="10769358" cy="120973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8072"/>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Year of the Snake is around 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wisdom and magic in Chinese culture.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bring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deep wisdom.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81252" y="1556608"/>
            <a:ext cx="338554" cy="461665"/>
          </a:xfrm>
          <a:prstGeom prst="rect">
            <a:avLst/>
          </a:prstGeom>
        </p:spPr>
        <p:txBody>
          <a:bodyPr wrap="none">
            <a:spAutoFit/>
          </a:bodyPr>
          <a:lstStyle/>
          <a:p>
            <a:r>
              <a:rPr lang="en-US" altLang="zh-CN" sz="2400" b="0" dirty="0" smtClean="0">
                <a:solidFill>
                  <a:srgbClr val="000000"/>
                </a:solidFill>
                <a:uFill>
                  <a:solidFill>
                    <a:srgbClr val="000000"/>
                  </a:solidFill>
                </a:uFill>
                <a:cs typeface="Times New Roman" panose="02020603050405020304" pitchFamily="18" charset="0"/>
              </a:rPr>
              <a:t>1</a:t>
            </a:r>
            <a:endParaRPr lang="zh-CN" altLang="en-US" dirty="0"/>
          </a:p>
        </p:txBody>
      </p:sp>
      <p:sp>
        <p:nvSpPr>
          <p:cNvPr id="5" name="内容占位符 1"/>
          <p:cNvSpPr txBox="1"/>
          <p:nvPr/>
        </p:nvSpPr>
        <p:spPr bwMode="auto">
          <a:xfrm>
            <a:off x="360854" y="30503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932045" algn="l"/>
                <a:tab pos="8878570"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example	B. symbol	C. sign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862686" y="3176880"/>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
        <p:nvSpPr>
          <p:cNvPr id="7"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考查名词辨析。句意：今年我们迎来了蛇，它是中国文化中智慧和魔法的象征。</a:t>
            </a:r>
            <a:r>
              <a:rPr lang="en-US" altLang="zh-CN" b="1" dirty="0" smtClean="0">
                <a:solidFill>
                  <a:srgbClr val="FF0000"/>
                </a:solidFill>
                <a:latin typeface="Times New Roman" panose="02020603050405020304" pitchFamily="18" charset="0"/>
                <a:ea typeface="宋体" panose="02010600030101010101" pitchFamily="2" charset="-122"/>
              </a:rPr>
              <a:t>example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例子；</a:t>
            </a:r>
            <a:r>
              <a:rPr lang="en-US" altLang="zh-CN" b="1" dirty="0" smtClean="0">
                <a:solidFill>
                  <a:srgbClr val="FF0000"/>
                </a:solidFill>
                <a:latin typeface="Times New Roman" panose="02020603050405020304" pitchFamily="18" charset="0"/>
                <a:ea typeface="宋体" panose="02010600030101010101" pitchFamily="2" charset="-122"/>
              </a:rPr>
              <a:t>symbol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象征；</a:t>
            </a:r>
            <a:r>
              <a:rPr lang="en-US" altLang="zh-CN" b="1" dirty="0" smtClean="0">
                <a:solidFill>
                  <a:srgbClr val="FF0000"/>
                </a:solidFill>
                <a:latin typeface="Times New Roman" panose="02020603050405020304" pitchFamily="18" charset="0"/>
                <a:ea typeface="宋体" panose="02010600030101010101" pitchFamily="2" charset="-122"/>
              </a:rPr>
              <a:t>sign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标志。根据</a:t>
            </a:r>
            <a:r>
              <a:rPr lang="en-US" altLang="zh-CN" b="1" dirty="0" smtClean="0">
                <a:solidFill>
                  <a:srgbClr val="FF0000"/>
                </a:solidFill>
                <a:latin typeface="Times New Roman" panose="02020603050405020304" pitchFamily="18" charset="0"/>
                <a:ea typeface="宋体" panose="02010600030101010101" pitchFamily="2" charset="-122"/>
              </a:rPr>
              <a:t>“a</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of wisdom and magic”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可知，蛇是智慧和魔法的象征。故选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6176"/>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Year of the Snake is around 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wisdom and magic in Chinese culture.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bring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 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deep wisdom.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81252" y="1664712"/>
            <a:ext cx="338554" cy="461665"/>
          </a:xfrm>
          <a:prstGeom prst="rect">
            <a:avLst/>
          </a:prstGeom>
        </p:spPr>
        <p:txBody>
          <a:bodyPr wrap="none">
            <a:spAutoFit/>
          </a:bodyPr>
          <a:lstStyle/>
          <a:p>
            <a:r>
              <a:rPr lang="en-US" altLang="zh-CN" sz="2400" b="0" dirty="0" smtClean="0">
                <a:solidFill>
                  <a:srgbClr val="000000"/>
                </a:solidFill>
                <a:uFill>
                  <a:solidFill>
                    <a:srgbClr val="000000"/>
                  </a:solidFill>
                </a:uFill>
                <a:cs typeface="Times New Roman" panose="02020603050405020304" pitchFamily="18" charset="0"/>
              </a:rPr>
              <a:t>1</a:t>
            </a:r>
            <a:endParaRPr lang="zh-CN" altLang="en-US" dirty="0"/>
          </a:p>
        </p:txBody>
      </p:sp>
      <p:sp>
        <p:nvSpPr>
          <p:cNvPr id="4" name="内容占位符 1"/>
          <p:cNvSpPr txBox="1"/>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考查动词辨析。句意：据说它能带来和平、新思想和深度智慧。</a:t>
            </a:r>
            <a:r>
              <a:rPr lang="en-US" altLang="zh-CN" b="1" dirty="0">
                <a:solidFill>
                  <a:srgbClr val="FF0000"/>
                </a:solidFill>
                <a:latin typeface="Times New Roman" panose="02020603050405020304" pitchFamily="18" charset="0"/>
                <a:ea typeface="宋体" panose="02010600030101010101" pitchFamily="2" charset="-122"/>
              </a:rPr>
              <a:t>say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据说；</a:t>
            </a:r>
            <a:r>
              <a:rPr lang="en-US" altLang="zh-CN" b="1" dirty="0">
                <a:solidFill>
                  <a:srgbClr val="FF0000"/>
                </a:solidFill>
                <a:latin typeface="Times New Roman" panose="02020603050405020304" pitchFamily="18" charset="0"/>
                <a:ea typeface="宋体" panose="02010600030101010101" pitchFamily="2" charset="-122"/>
              </a:rPr>
              <a:t>speak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a:t>
            </a:r>
            <a:r>
              <a:rPr lang="en-US" altLang="zh-CN" b="1" dirty="0">
                <a:solidFill>
                  <a:srgbClr val="FF0000"/>
                </a:solidFill>
                <a:latin typeface="Times New Roman" panose="02020603050405020304" pitchFamily="18" charset="0"/>
                <a:ea typeface="宋体" panose="02010600030101010101" pitchFamily="2" charset="-122"/>
              </a:rPr>
              <a:t>tell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告诉。</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It is said to</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据说</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，是固定搭配。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316833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932045" algn="l"/>
                <a:tab pos="8878570"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said	B. spoken	C. told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853869" y="3294834"/>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5676"/>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think those born in the Year of the Snake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clever, creative,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attractive. They’re good at understanding difficult things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句意：在中国文化中，蛇是特别的。</a:t>
            </a:r>
            <a:r>
              <a:rPr lang="en-US" altLang="zh-CN" b="1">
                <a:solidFill>
                  <a:srgbClr val="FF0000"/>
                </a:solidFill>
                <a:latin typeface="Times New Roman" panose="02020603050405020304" pitchFamily="18" charset="0"/>
                <a:ea typeface="宋体" panose="02010600030101010101" pitchFamily="2" charset="-122"/>
              </a:rPr>
              <a:t>simple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简单的；</a:t>
            </a:r>
            <a:r>
              <a:rPr lang="en-US" altLang="zh-CN" b="1">
                <a:solidFill>
                  <a:srgbClr val="FF0000"/>
                </a:solidFill>
                <a:latin typeface="Times New Roman" panose="02020603050405020304" pitchFamily="18" charset="0"/>
                <a:ea typeface="宋体" panose="02010600030101010101" pitchFamily="2" charset="-122"/>
              </a:rPr>
              <a:t>special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特别的；</a:t>
            </a:r>
            <a:r>
              <a:rPr lang="en-US" altLang="zh-CN" b="1">
                <a:solidFill>
                  <a:srgbClr val="FF0000"/>
                </a:solidFill>
                <a:latin typeface="Times New Roman" panose="02020603050405020304" pitchFamily="18" charset="0"/>
                <a:ea typeface="宋体" panose="02010600030101010101" pitchFamily="2" charset="-122"/>
              </a:rPr>
              <a:t>old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古老的。根据</a:t>
            </a:r>
            <a:r>
              <a:rPr lang="en-US" altLang="zh-CN" b="1">
                <a:solidFill>
                  <a:srgbClr val="FF0000"/>
                </a:solidFill>
                <a:latin typeface="Times New Roman" panose="02020603050405020304" pitchFamily="18" charset="0"/>
                <a:ea typeface="宋体" panose="02010600030101010101" pitchFamily="2" charset="-122"/>
              </a:rPr>
              <a:t>“People think those born in the Year of the Snake are clever</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可知，蛇被认为是特别的。故选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04638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16500" algn="l"/>
                <a:tab pos="905954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simple	B. special	C. old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2686" y="3172884"/>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think those born in the Year of the Snake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clever, creative,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attractive. They’re good at understanding difficult things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考查名词辨析。句意：他们善于理解复杂的事物并做出决定。</a:t>
            </a:r>
            <a:r>
              <a:rPr lang="en-US" altLang="zh-CN" b="1">
                <a:solidFill>
                  <a:srgbClr val="FF0000"/>
                </a:solidFill>
                <a:latin typeface="Times New Roman" panose="02020603050405020304" pitchFamily="18" charset="0"/>
                <a:ea typeface="宋体" panose="02010600030101010101" pitchFamily="2" charset="-122"/>
              </a:rPr>
              <a:t>decision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a:solidFill>
                  <a:srgbClr val="FF0000"/>
                </a:solidFill>
                <a:latin typeface="Times New Roman" panose="02020603050405020304" pitchFamily="18" charset="0"/>
                <a:ea typeface="宋体" panose="02010600030101010101" pitchFamily="2" charset="-122"/>
              </a:rPr>
              <a:t>mess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混乱；</a:t>
            </a:r>
            <a:r>
              <a:rPr lang="en-US" altLang="zh-CN" b="1">
                <a:solidFill>
                  <a:srgbClr val="FF0000"/>
                </a:solidFill>
                <a:latin typeface="Times New Roman" panose="02020603050405020304" pitchFamily="18" charset="0"/>
                <a:ea typeface="宋体" panose="02010600030101010101" pitchFamily="2" charset="-122"/>
              </a:rPr>
              <a:t>noise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噪音。根据</a:t>
            </a:r>
            <a:r>
              <a:rPr lang="en-US" altLang="zh-CN" b="1">
                <a:solidFill>
                  <a:srgbClr val="FF0000"/>
                </a:solidFill>
                <a:latin typeface="Times New Roman" panose="02020603050405020304" pitchFamily="18" charset="0"/>
                <a:ea typeface="宋体" panose="02010600030101010101" pitchFamily="2" charset="-122"/>
              </a:rPr>
              <a:t>“They’re good at understanding difficult things and making</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可知，此处指做出决定。故选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04638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16500" algn="l"/>
                <a:tab pos="905954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decisions	B. messes	C. noise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53869" y="3172884"/>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0088"/>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Year of the Snake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lots of fun celebrations. Red lanterns are everywhere. They make the streets look so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full of happiness. Families get together to eat traditional food like dumplings. Eating dumplings means good luck and wealth.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 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fireworks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sky.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 luck and welcome the new year with a big and exciting show.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3370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考查形容词辨析。句意：它们让街道看起来明亮而充满欢乐。</a:t>
            </a:r>
            <a:r>
              <a:rPr lang="en-US" altLang="zh-CN" b="1">
                <a:solidFill>
                  <a:srgbClr val="FF0000"/>
                </a:solidFill>
                <a:latin typeface="Times New Roman" panose="02020603050405020304" pitchFamily="18" charset="0"/>
                <a:ea typeface="宋体" panose="02010600030101010101" pitchFamily="2" charset="-122"/>
              </a:rPr>
              <a:t>boring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无聊的；</a:t>
            </a:r>
            <a:r>
              <a:rPr lang="en-US" altLang="zh-CN" b="1">
                <a:solidFill>
                  <a:srgbClr val="FF0000"/>
                </a:solidFill>
                <a:latin typeface="Times New Roman" panose="02020603050405020304" pitchFamily="18" charset="0"/>
                <a:ea typeface="宋体" panose="02010600030101010101" pitchFamily="2" charset="-122"/>
              </a:rPr>
              <a:t>bright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明亮的；</a:t>
            </a:r>
            <a:r>
              <a:rPr lang="en-US" altLang="zh-CN" b="1">
                <a:solidFill>
                  <a:srgbClr val="FF0000"/>
                </a:solidFill>
                <a:latin typeface="Times New Roman" panose="02020603050405020304" pitchFamily="18" charset="0"/>
                <a:ea typeface="宋体" panose="02010600030101010101" pitchFamily="2" charset="-122"/>
              </a:rPr>
              <a:t>terrible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可怕的。根据</a:t>
            </a:r>
            <a:r>
              <a:rPr lang="en-US" altLang="zh-CN" b="1">
                <a:solidFill>
                  <a:srgbClr val="FF0000"/>
                </a:solidFill>
                <a:latin typeface="Times New Roman" panose="02020603050405020304" pitchFamily="18" charset="0"/>
                <a:ea typeface="宋体" panose="02010600030101010101" pitchFamily="2" charset="-122"/>
              </a:rPr>
              <a:t>“full of happiness”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可知，街道因红灯笼而变得明亮喜庆。故选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76646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16500" algn="l"/>
                <a:tab pos="9601200"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boring	B. bright	C. terrible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2686" y="3892964"/>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0200"/>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Year of the Snake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lots of fun celebrations. Red lanterns are everywhere. They make the streets look so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full of happiness. Families get together to eat traditional food like dumplings. Eating dumplings means good luck and wealth.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 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fireworks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sky.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 luck and welcome the new year with a big and exciting show.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考查动词辨析。句意：夜晚，五彩缤纷的烟花点亮了天空。</a:t>
            </a:r>
            <a:r>
              <a:rPr lang="en-US" altLang="zh-CN" b="1">
                <a:solidFill>
                  <a:srgbClr val="FF0000"/>
                </a:solidFill>
                <a:latin typeface="Times New Roman" panose="02020603050405020304" pitchFamily="18" charset="0"/>
                <a:ea typeface="宋体" panose="02010600030101010101" pitchFamily="2" charset="-122"/>
              </a:rPr>
              <a:t>light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点亮；</a:t>
            </a:r>
            <a:r>
              <a:rPr lang="en-US" altLang="zh-CN" b="1">
                <a:solidFill>
                  <a:srgbClr val="FF0000"/>
                </a:solidFill>
                <a:latin typeface="Times New Roman" panose="02020603050405020304" pitchFamily="18" charset="0"/>
                <a:ea typeface="宋体" panose="02010600030101010101" pitchFamily="2" charset="-122"/>
              </a:rPr>
              <a:t>cover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覆盖；</a:t>
            </a:r>
            <a:r>
              <a:rPr lang="en-US" altLang="zh-CN" b="1">
                <a:solidFill>
                  <a:srgbClr val="FF0000"/>
                </a:solidFill>
                <a:latin typeface="Times New Roman" panose="02020603050405020304" pitchFamily="18" charset="0"/>
                <a:ea typeface="宋体" panose="02010600030101010101" pitchFamily="2" charset="-122"/>
              </a:rPr>
              <a:t>lift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举起。根据</a:t>
            </a:r>
            <a:r>
              <a:rPr lang="en-US" altLang="zh-CN" b="1">
                <a:solidFill>
                  <a:srgbClr val="FF0000"/>
                </a:solidFill>
                <a:latin typeface="Times New Roman" panose="02020603050405020304" pitchFamily="18" charset="0"/>
                <a:ea typeface="宋体" panose="02010600030101010101" pitchFamily="2" charset="-122"/>
              </a:rPr>
              <a:t>“colourful fireworks”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可知，此处指烟花照亮夜空。故选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96041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16500" algn="l"/>
                <a:tab pos="9601200"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light	B. cover	C. lift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7933" y="4086922"/>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86131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Year of the Snake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 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lots of fun celebrations. Red lanterns are everywhere. They make the streets look so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full of happiness. Families get together to eat traditional food like dumplings. Eating dumplings means good luck and wealth.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 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fireworks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sky.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 luck and welcome the new year with a big and exciting show.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3435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考查动词短语辨析。句意：它们驱散厄运，并以盛大而激动人心的表演迎接新年。</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put away</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收起来；</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drive away</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驱赶；</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lead to</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导致</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“bad luck”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可知，此处指驱散厄运。故选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7730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16500" algn="l"/>
                <a:tab pos="9601200"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put away	B. drive away	C. lead to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86750" y="3899516"/>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auto">
        <a:noFill/>
        <a:ln>
          <a:noFill/>
        </a:ln>
      </a:spPr>
      <a:bodyPr vert="horz" wrap="none" lIns="91440" tIns="45720" rIns="91440" bIns="45720" numCol="1" rtlCol="0" anchor="t" anchorCtr="0" compatLnSpc="1">
        <a:spAutoFit/>
      </a:bodyPr>
      <a:lstStyle>
        <a:defPPr eaLnBrk="1" hangingPunct="1">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4504</Words>
  <Application>WPS 演示</Application>
  <PresentationFormat>自定义</PresentationFormat>
  <Paragraphs>95</Paragraphs>
  <Slides>13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458</cp:revision>
  <dcterms:created xsi:type="dcterms:W3CDTF">2020-11-06T05:24:00Z</dcterms:created>
  <dcterms:modified xsi:type="dcterms:W3CDTF">2025-09-17T07:54:05Z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